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4" r:id="rId2"/>
    <p:sldId id="272" r:id="rId3"/>
    <p:sldId id="274" r:id="rId4"/>
    <p:sldId id="273" r:id="rId5"/>
    <p:sldId id="275" r:id="rId6"/>
    <p:sldId id="276" r:id="rId7"/>
    <p:sldId id="277" r:id="rId8"/>
    <p:sldId id="278" r:id="rId9"/>
    <p:sldId id="279" r:id="rId10"/>
    <p:sldId id="280" r:id="rId11"/>
    <p:sldId id="281" r:id="rId12"/>
    <p:sldId id="282" r:id="rId13"/>
    <p:sldId id="286" r:id="rId14"/>
    <p:sldId id="283" r:id="rId1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FF"/>
    <a:srgbClr val="00CC00"/>
    <a:srgbClr val="CC3399"/>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p:cViewPr varScale="1">
        <p:scale>
          <a:sx n="91" d="100"/>
          <a:sy n="91" d="100"/>
        </p:scale>
        <p:origin x="132" y="78"/>
      </p:cViewPr>
      <p:guideLst>
        <p:guide orient="horz" pos="216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39171-57E7-4E8C-A8CB-7D320108DC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smtClean="0"/>
            </a:lvl1pPr>
          </a:lstStyle>
          <a:p>
            <a:pPr>
              <a:defRPr/>
            </a:pPr>
            <a:endParaRPr lang="en-US"/>
          </a:p>
        </p:txBody>
      </p:sp>
      <p:sp>
        <p:nvSpPr>
          <p:cNvPr id="3" name="Date Placeholder 2">
            <a:extLst>
              <a:ext uri="{FF2B5EF4-FFF2-40B4-BE49-F238E27FC236}">
                <a16:creationId xmlns:a16="http://schemas.microsoft.com/office/drawing/2014/main" id="{0412190E-9450-4A6D-A0C5-403B4770274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smtClean="0"/>
            </a:lvl1pPr>
          </a:lstStyle>
          <a:p>
            <a:pPr>
              <a:defRPr/>
            </a:pPr>
            <a:fld id="{62329DF1-2039-4DBD-A84C-632E38A80CED}" type="datetimeFigureOut">
              <a:rPr lang="en-US"/>
              <a:pPr>
                <a:defRPr/>
              </a:pPr>
              <a:t>7/3/2019</a:t>
            </a:fld>
            <a:endParaRPr lang="en-US"/>
          </a:p>
        </p:txBody>
      </p:sp>
      <p:sp>
        <p:nvSpPr>
          <p:cNvPr id="4" name="Slide Image Placeholder 3">
            <a:extLst>
              <a:ext uri="{FF2B5EF4-FFF2-40B4-BE49-F238E27FC236}">
                <a16:creationId xmlns:a16="http://schemas.microsoft.com/office/drawing/2014/main" id="{67131677-414E-4E29-A248-6372A6DA988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3A71AB5-35DF-45BF-8D15-16C49573A56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70C83A3-CD1A-4FFE-A802-5F94040276A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smtClean="0"/>
            </a:lvl1pPr>
          </a:lstStyle>
          <a:p>
            <a:pPr>
              <a:defRPr/>
            </a:pPr>
            <a:endParaRPr lang="en-US"/>
          </a:p>
        </p:txBody>
      </p:sp>
      <p:sp>
        <p:nvSpPr>
          <p:cNvPr id="7" name="Slide Number Placeholder 6">
            <a:extLst>
              <a:ext uri="{FF2B5EF4-FFF2-40B4-BE49-F238E27FC236}">
                <a16:creationId xmlns:a16="http://schemas.microsoft.com/office/drawing/2014/main" id="{D51763B0-B4A4-4B48-BFB9-8374D15C3E8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9D1DF559-6297-4DA7-ADC3-E0290459589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1</a:t>
            </a:fld>
            <a:endParaRPr lang="en-US" altLang="en-US"/>
          </a:p>
        </p:txBody>
      </p:sp>
    </p:spTree>
    <p:extLst>
      <p:ext uri="{BB962C8B-B14F-4D97-AF65-F5344CB8AC3E}">
        <p14:creationId xmlns:p14="http://schemas.microsoft.com/office/powerpoint/2010/main" val="349132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10</a:t>
            </a:fld>
            <a:endParaRPr lang="en-US" altLang="en-US"/>
          </a:p>
        </p:txBody>
      </p:sp>
    </p:spTree>
    <p:extLst>
      <p:ext uri="{BB962C8B-B14F-4D97-AF65-F5344CB8AC3E}">
        <p14:creationId xmlns:p14="http://schemas.microsoft.com/office/powerpoint/2010/main" val="279967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11</a:t>
            </a:fld>
            <a:endParaRPr lang="en-US" altLang="en-US"/>
          </a:p>
        </p:txBody>
      </p:sp>
    </p:spTree>
    <p:extLst>
      <p:ext uri="{BB962C8B-B14F-4D97-AF65-F5344CB8AC3E}">
        <p14:creationId xmlns:p14="http://schemas.microsoft.com/office/powerpoint/2010/main" val="2596383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12</a:t>
            </a:fld>
            <a:endParaRPr lang="en-US" altLang="en-US"/>
          </a:p>
        </p:txBody>
      </p:sp>
    </p:spTree>
    <p:extLst>
      <p:ext uri="{BB962C8B-B14F-4D97-AF65-F5344CB8AC3E}">
        <p14:creationId xmlns:p14="http://schemas.microsoft.com/office/powerpoint/2010/main" val="3936417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13</a:t>
            </a:fld>
            <a:endParaRPr lang="en-US" altLang="en-US"/>
          </a:p>
        </p:txBody>
      </p:sp>
    </p:spTree>
    <p:extLst>
      <p:ext uri="{BB962C8B-B14F-4D97-AF65-F5344CB8AC3E}">
        <p14:creationId xmlns:p14="http://schemas.microsoft.com/office/powerpoint/2010/main" val="3630051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14</a:t>
            </a:fld>
            <a:endParaRPr lang="en-US" altLang="en-US"/>
          </a:p>
        </p:txBody>
      </p:sp>
    </p:spTree>
    <p:extLst>
      <p:ext uri="{BB962C8B-B14F-4D97-AF65-F5344CB8AC3E}">
        <p14:creationId xmlns:p14="http://schemas.microsoft.com/office/powerpoint/2010/main" val="22561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2</a:t>
            </a:fld>
            <a:endParaRPr lang="en-US" altLang="en-US"/>
          </a:p>
        </p:txBody>
      </p:sp>
    </p:spTree>
    <p:extLst>
      <p:ext uri="{BB962C8B-B14F-4D97-AF65-F5344CB8AC3E}">
        <p14:creationId xmlns:p14="http://schemas.microsoft.com/office/powerpoint/2010/main" val="71133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3</a:t>
            </a:fld>
            <a:endParaRPr lang="en-US" altLang="en-US"/>
          </a:p>
        </p:txBody>
      </p:sp>
    </p:spTree>
    <p:extLst>
      <p:ext uri="{BB962C8B-B14F-4D97-AF65-F5344CB8AC3E}">
        <p14:creationId xmlns:p14="http://schemas.microsoft.com/office/powerpoint/2010/main" val="358004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4</a:t>
            </a:fld>
            <a:endParaRPr lang="en-US" altLang="en-US"/>
          </a:p>
        </p:txBody>
      </p:sp>
    </p:spTree>
    <p:extLst>
      <p:ext uri="{BB962C8B-B14F-4D97-AF65-F5344CB8AC3E}">
        <p14:creationId xmlns:p14="http://schemas.microsoft.com/office/powerpoint/2010/main" val="355124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5</a:t>
            </a:fld>
            <a:endParaRPr lang="en-US" altLang="en-US"/>
          </a:p>
        </p:txBody>
      </p:sp>
    </p:spTree>
    <p:extLst>
      <p:ext uri="{BB962C8B-B14F-4D97-AF65-F5344CB8AC3E}">
        <p14:creationId xmlns:p14="http://schemas.microsoft.com/office/powerpoint/2010/main" val="218719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6</a:t>
            </a:fld>
            <a:endParaRPr lang="en-US" altLang="en-US"/>
          </a:p>
        </p:txBody>
      </p:sp>
    </p:spTree>
    <p:extLst>
      <p:ext uri="{BB962C8B-B14F-4D97-AF65-F5344CB8AC3E}">
        <p14:creationId xmlns:p14="http://schemas.microsoft.com/office/powerpoint/2010/main" val="284426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7</a:t>
            </a:fld>
            <a:endParaRPr lang="en-US" altLang="en-US"/>
          </a:p>
        </p:txBody>
      </p:sp>
    </p:spTree>
    <p:extLst>
      <p:ext uri="{BB962C8B-B14F-4D97-AF65-F5344CB8AC3E}">
        <p14:creationId xmlns:p14="http://schemas.microsoft.com/office/powerpoint/2010/main" val="171212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8</a:t>
            </a:fld>
            <a:endParaRPr lang="en-US" altLang="en-US"/>
          </a:p>
        </p:txBody>
      </p:sp>
    </p:spTree>
    <p:extLst>
      <p:ext uri="{BB962C8B-B14F-4D97-AF65-F5344CB8AC3E}">
        <p14:creationId xmlns:p14="http://schemas.microsoft.com/office/powerpoint/2010/main" val="102624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FA70A8E-46A5-4176-BE7C-FFD52256F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3B2F3F-DC87-4D36-BFEB-8AB7392F5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4100" name="Slide Number Placeholder 3">
            <a:extLst>
              <a:ext uri="{FF2B5EF4-FFF2-40B4-BE49-F238E27FC236}">
                <a16:creationId xmlns:a16="http://schemas.microsoft.com/office/drawing/2014/main" id="{79A91F81-5B51-4504-9FDE-A190E6B46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E8DDF8-BDA9-4493-BA97-C441E7440573}" type="slidenum">
              <a:rPr lang="en-US" altLang="en-US"/>
              <a:pPr/>
              <a:t>9</a:t>
            </a:fld>
            <a:endParaRPr lang="en-US" altLang="en-US"/>
          </a:p>
        </p:txBody>
      </p:sp>
    </p:spTree>
    <p:extLst>
      <p:ext uri="{BB962C8B-B14F-4D97-AF65-F5344CB8AC3E}">
        <p14:creationId xmlns:p14="http://schemas.microsoft.com/office/powerpoint/2010/main" val="760054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pic>
        <p:nvPicPr>
          <p:cNvPr id="5" name="Picture 4" descr="https://attachments.office.net/owa/kbickell@arrl.org/service.svc/s/GetAttachmentThumbnail?id=AAMkADdjZDBmNGU3LTlmMmMtNDdlNy05YmM4LTI1YjY2ZWRjMDhkZABGAAAAAADiH5tNCDimS4KoB4JoTyouBwB95mgYDSq0RJKWY7qNMXEvAAAAMpNiAABOhWhBbEGxSIno9KdeD7bAAAAkQOfkAAABEgAQAEanHHOIIN5DrNScZBehpl8%3D&amp;thumbnailType=2&amp;owa=outlook.office.com&amp;scriptVer=2019052703.09&amp;X-OWA-CANARY=C_D5LpQdVU6b6bKLNx8xqAAmQHVZ69YYbkSZLo_KPURJSlKoNCIqe2OUZbjtQOTyX-kSsZlbSeE.&amp;token=eyJhbGciOiJSUzI1NiIsImtpZCI6IjA2MDBGOUY2NzQ2MjA3MzdFNzM0MDRFMjg3QzQ1QTgxOENCN0NFQjgiLCJ4NXQiOiJCZ0Q1OW5SaUJ6Zm5OQVRpaDhSYWdZeTN6cmciLCJ0eXAiOiJKV1QifQ.eyJ2ZXIiOiJFeGNoYW5nZS5DYWxsYmFjay5WMSIsImFwcGN0eHNlbmRlciI6Ik93YURvd25sb2FkQGJhYTIxZDBmLTczMDEtNDBmZS1iZGQ2LTAzZDQ0M2E4YzIxOCIsImFwcGN0eCI6IntcIm1zZXhjaHByb3RcIjpcIm93YVwiLFwicHJpbWFyeXNpZFwiOlwiUy0xLTUtMjEtMzMyMDIxOTg5NS0xMjE1NDYxMC0zMTUzNDE1ODU3LTc3OTU2MjVcIixcInB1aWRcIjpcIjExNTM3NjU5MzIzOTA4NzcyMDVcIixcIm9pZFwiOlwiMWJkNTM3YmItZWViYi00NWE1LWFlYTgtZmY3MDk2MWYwZmViXCIsXCJzY29wZVwiOlwiT3dhRG93bmxvYWRcIn0iLCJuYmYiOjE1NTk5MTk4NDAsImV4cCI6MTU1OTkyMDQ0MCwiaXNzIjoiMDAwMDAwMDItMDAwMC0wZmYxLWNlMDAtMDAwMDAwMDAwMDAwQGJhYTIxZDBmLTczMDEtNDBmZS1iZGQ2LTAzZDQ0M2E4YzIxOCIsImF1ZCI6IjAwMDAwMDAyLTAwMDAtMGZmMS1jZTAwLTAwMDAwMDAwMDAwMC9hdHRhY2htZW50cy5vZmZpY2UubmV0QGJhYTIxZDBmLTczMDEtNDBmZS1iZGQ2LTAzZDQ0M2E4YzIxOCJ9.ruJElkVMs8lI3KfYigfH_7aZoLqlOwNh9dVTo7Ycj-SYNl17fReC8VfRFhQYzz5hkqxjh7uNDKobbLhWlxD09_e-mw7UeAe1R-g-E05ctvidcNv7WMXvw9CiHOlBfCDmn9R7SBfjlNXHN9JBlULUikNH_7Qyzt6ptlounLDKRo55hYrQvY6-Y-tfkrUEUieRx95w9JASe6kQZz7r5Ts1UjJQRTIk1kCmztG0ScIJSsaaX-hEFG4aoGZ-xRBIFsh61KuWFfZLjoO-9OraQhane31ZesvyFmghtPSP-o74ixEuaPNJFEfpMoG1JUPljz4IhNOSKmZC7rH33rMRDEf-4g&amp;animation=true">
            <a:extLst>
              <a:ext uri="{FF2B5EF4-FFF2-40B4-BE49-F238E27FC236}">
                <a16:creationId xmlns:a16="http://schemas.microsoft.com/office/drawing/2014/main" id="{5F544BDA-38D6-41EB-AB84-B234775C96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599" y="152400"/>
            <a:ext cx="1575815" cy="83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3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59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340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2514599"/>
            <a:ext cx="8229600" cy="28194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36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114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51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41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12732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3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088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878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ower Point Blue Blend  No Logo HORIZ copy">
            <a:extLst>
              <a:ext uri="{FF2B5EF4-FFF2-40B4-BE49-F238E27FC236}">
                <a16:creationId xmlns:a16="http://schemas.microsoft.com/office/drawing/2014/main" id="{9F8730A0-0CB5-4E34-B07B-13B372C3DD9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arrl.org/shop/ham-radio-license-manua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www.arrl.org/"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685800" y="457200"/>
            <a:ext cx="7543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What is Amateur Radio?</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Amateur Radio, also known as “ham radio,” is a popular service and hobby that enables so many activities - from public service, to scientific experimentation, to sheer fun.</a:t>
            </a: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4" name="Picture 6" descr="https://uc249b2b5d97c15805a630626ce8.previews.dropboxusercontent.com/p/thumb/AAelf1vnqCN3r7rftsVD1SfSO7devL2irfITeINws1vQ6NAvxFIkzplye24cKOuH8HqfN13YdoWw6S1cyqHLZgJtqsgoQVt3kE85Z274kr9ZVDXhwLTKOaFVAf7KHI9CBrm_JwTi5pFLXdBAGXGwsVV8FP4wuakLFfjbay9MHRVk07E1BPFdAa3iB8_-JI6EwihzIkWWuk1s1Mtk4w5_SZSh__52NYurpONALMjVkiczkkymae-KrXChAY5210dcbcjPSjFKxfyZiTihoSWYTTaYg8diC8tANIkzia-3FbvURCj9e1LrFmpzVLeOv5G9sZckD-qqiw0Hy_VMLPmePgfTpc-BoMqLAIk47Gq6yGZgc5L-VBJX53rufVvGyldaZElfUhfN0veg6cEBcN4F8RtXmRrKcK6m0grmeafpwukTQA/p.jpeg?fv_content=true&amp;size_mode=5">
            <a:extLst>
              <a:ext uri="{FF2B5EF4-FFF2-40B4-BE49-F238E27FC236}">
                <a16:creationId xmlns:a16="http://schemas.microsoft.com/office/drawing/2014/main" id="{CD9B6E30-DD9D-4F28-B314-49EF10054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50486"/>
            <a:ext cx="4800600" cy="319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82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Contesting…</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…using microphones, Morse code, and even by interfacing </a:t>
            </a:r>
            <a:br>
              <a:rPr lang="en-US" altLang="en-US" sz="2300" dirty="0">
                <a:solidFill>
                  <a:schemeClr val="bg1"/>
                </a:solidFill>
              </a:rPr>
            </a:br>
            <a:r>
              <a:rPr lang="en-US" altLang="en-US" sz="2300" dirty="0">
                <a:solidFill>
                  <a:schemeClr val="bg1"/>
                </a:solidFill>
              </a:rPr>
              <a:t>a radio with a computer or tablet to send data, text, or images. Some compete in contests, trying to make the </a:t>
            </a:r>
            <a:br>
              <a:rPr lang="en-US" altLang="en-US" sz="2300" dirty="0">
                <a:solidFill>
                  <a:schemeClr val="bg1"/>
                </a:solidFill>
              </a:rPr>
            </a:br>
            <a:r>
              <a:rPr lang="en-US" altLang="en-US" sz="2300" dirty="0">
                <a:solidFill>
                  <a:schemeClr val="bg1"/>
                </a:solidFill>
              </a:rPr>
              <a:t>most radio contacts within a certain timeframe.</a:t>
            </a:r>
          </a:p>
          <a:p>
            <a:pPr algn="ctr" eaLnBrk="1" hangingPunct="1"/>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6" name="Picture 28" descr="https://uc93db0fd9693138d76bc6a2e5a5.previews.dropboxusercontent.com/p/thumb/AAcUVBOdnzEO-J_NAHxMQu9e5R3Ff-gg-UDxBipZwT4xin8LSHeWM8aosX72TvfZ_4kFaej3DM4-xc-O08T0FF_B0NV0qsqH_cMDHKg07A-BV7eGg7ajBV9E39gNBXP3rq323IvvgowZZCiWUU0dk0glDh9AR6dUam9AFRNMIVx3GDhpmv-uk_WsFCGCn_kF75632F7jixwZJyO7cncODHS7Jv_VETkQ_BEJtzjdvIs_Do3qIn-uJqbGAxyARM4n-VAr5c6jdKDJ5ooAAg29Qt5UE-jBvrC-IcnG9ZK2UFkd9NwdU_fnv6brcYpGQ8Jgu38M_KhepLal4W9KS_kdQfYJiTKq4xj5pUAW9Ne_QfG-BQ6-SgeDR2KJREhwIc3HLaQ2DjndYtKZBkRDLgq3dEYPAcDUmdhy5FF6lvGkWjs5rw/p.jpeg?fv_content=true&amp;size_mode=5">
            <a:extLst>
              <a:ext uri="{FF2B5EF4-FFF2-40B4-BE49-F238E27FC236}">
                <a16:creationId xmlns:a16="http://schemas.microsoft.com/office/drawing/2014/main" id="{B6A85E4F-95F4-4302-B4B6-77F13A092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0" y="3200400"/>
            <a:ext cx="447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33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Technology…</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Amateur Radio has been around for over </a:t>
            </a:r>
            <a:br>
              <a:rPr lang="en-US" altLang="en-US" sz="2300" dirty="0">
                <a:solidFill>
                  <a:schemeClr val="bg1"/>
                </a:solidFill>
              </a:rPr>
            </a:br>
            <a:r>
              <a:rPr lang="en-US" altLang="en-US" sz="2300" dirty="0">
                <a:solidFill>
                  <a:schemeClr val="bg1"/>
                </a:solidFill>
              </a:rPr>
              <a:t>100 years, and the technology behind it </a:t>
            </a:r>
            <a:br>
              <a:rPr lang="en-US" altLang="en-US" sz="2300" dirty="0">
                <a:solidFill>
                  <a:schemeClr val="bg1"/>
                </a:solidFill>
              </a:rPr>
            </a:br>
            <a:r>
              <a:rPr lang="en-US" altLang="en-US" sz="2300" dirty="0">
                <a:solidFill>
                  <a:schemeClr val="bg1"/>
                </a:solidFill>
              </a:rPr>
              <a:t>continues to evolve and advance today. </a:t>
            </a:r>
          </a:p>
          <a:p>
            <a:pPr algn="ctr" eaLnBrk="1" hangingPunct="1"/>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5" name="Picture 30" descr="https://uc1c78cdb0882a058bfebbad4010.previews.dropboxusercontent.com/p/thumb/AAe7pcxIeNH1mMQhPZ0Rb8YBhgXDoOZnSVnk1sN4rhYAOnBkgqdlnqIcrRv8j67oGM-5Rrs7UGsIB0vcvmuzNJXsRtjtpqGFhKbtd3zMqYMFDeL9kBuHFWTu4pLjIgEozTFm_Yo-vQsfYI7OyqwACqn5oUGXD30yGzTbIUM99nZ6IoROPn5s6Da_Dkhd1GR0eQFQe8bTxel3UEiAjHWIE0vWZxpWFbNCP85FQyHVahaUYnlD2O81Xk4IRKpCFCbaqHZ0oOXds7WMuVqStFA0mQICwAEEQ7OicbyXHfXZKY7GsB29RTxc7VRlgiKx5kiNUMKFIl4E3Mw79RnIJghvc1oiJjjt6kLy_RPJgxhANIBkPtecN226R0n1zGlNZ10NXH1PgGSEOgKKPYMKpqKU4VVG5DxYqInlowToBHN6EeLBUA/p.jpeg?fv_content=true&amp;size_mode=5">
            <a:extLst>
              <a:ext uri="{FF2B5EF4-FFF2-40B4-BE49-F238E27FC236}">
                <a16:creationId xmlns:a16="http://schemas.microsoft.com/office/drawing/2014/main" id="{F291D64C-17B1-42F5-971A-635017AD3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68715"/>
            <a:ext cx="5042332"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97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New ways to explore…</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Operators are always finding new ways to explore </a:t>
            </a:r>
            <a:br>
              <a:rPr lang="en-US" altLang="en-US" sz="2300" dirty="0">
                <a:solidFill>
                  <a:schemeClr val="bg1"/>
                </a:solidFill>
              </a:rPr>
            </a:br>
            <a:r>
              <a:rPr lang="en-US" altLang="en-US" sz="2300" dirty="0">
                <a:solidFill>
                  <a:schemeClr val="bg1"/>
                </a:solidFill>
              </a:rPr>
              <a:t>Amateur Radio, experimenting with digital </a:t>
            </a:r>
            <a:br>
              <a:rPr lang="en-US" altLang="en-US" sz="2300" dirty="0">
                <a:solidFill>
                  <a:schemeClr val="bg1"/>
                </a:solidFill>
              </a:rPr>
            </a:br>
            <a:r>
              <a:rPr lang="en-US" altLang="en-US" sz="2300" dirty="0">
                <a:solidFill>
                  <a:schemeClr val="bg1"/>
                </a:solidFill>
              </a:rPr>
              <a:t>applications of this technology through things </a:t>
            </a:r>
            <a:br>
              <a:rPr lang="en-US" altLang="en-US" sz="2300" dirty="0">
                <a:solidFill>
                  <a:schemeClr val="bg1"/>
                </a:solidFill>
              </a:rPr>
            </a:br>
            <a:r>
              <a:rPr lang="en-US" altLang="en-US" sz="2300" dirty="0">
                <a:solidFill>
                  <a:schemeClr val="bg1"/>
                </a:solidFill>
              </a:rPr>
              <a:t>like coding, mobile apps, and drones.</a:t>
            </a:r>
          </a:p>
          <a:p>
            <a:pPr algn="ctr" eaLnBrk="1" hangingPunct="1"/>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6" name="Picture 6" descr="https://uca3578a2ca63b509121edc1ccbb.previews.dropboxusercontent.com/p/thumb/AAcQEaB4SHq8yOWIMa3vUnzNTadU3oJsxf7B0GVd8rDYnhUZIaAXJgTbi2ev_iD4WTReEuf-O-E5Sp1gqvrLmWd4MYWdTQ2WKxiu0N--9XcCrhWF__dpjnn_5Y7MvlCfYL3lCbDmQPoGiiKUEWDFS9PWj1UcDREwXUsTulFTF5iRVl1rtQd2XzR2EE_mkledHrpYB1FfKCdBWRMgmhBalP6EpR1pfLPbjjwY6cKGhyC8L4QT6pPuC2f2z_9eFihXiWEj6THqbJW8ZxaIKKepE8SlkrHt0hZaEIqOv3_py9b9Cm_SmXjkQQyJqYHg59sElP1_-Hkf-gbfbLYNKj-EfH1eqbvR05LplG5dI5aqN2AyzlX40e003aZ_8QW3edX3-cfFKx4xarNnup6PS7yf2Fh058w7oIkCAnL52Z6it9wswg/p.jpeg?fv_content=true&amp;size_mode=5">
            <a:extLst>
              <a:ext uri="{FF2B5EF4-FFF2-40B4-BE49-F238E27FC236}">
                <a16:creationId xmlns:a16="http://schemas.microsoft.com/office/drawing/2014/main" id="{A74130E1-BAA6-4ECD-B319-79775648E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004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829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305800" cy="6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spcAft>
                <a:spcPts val="600"/>
              </a:spcAft>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Your First Step to Getting on the Air!</a:t>
            </a:r>
            <a:endParaRPr lang="en-US" altLang="en-US" sz="1200" b="1" dirty="0">
              <a:solidFill>
                <a:schemeClr val="bg1"/>
              </a:solidFill>
            </a:endParaRPr>
          </a:p>
          <a:p>
            <a:pPr algn="ctr" eaLnBrk="1" hangingPunct="1">
              <a:lnSpc>
                <a:spcPts val="2200"/>
              </a:lnSpc>
            </a:pPr>
            <a:r>
              <a:rPr lang="en-US" sz="2400" b="1" i="1" dirty="0">
                <a:solidFill>
                  <a:schemeClr val="bg1"/>
                </a:solidFill>
                <a:latin typeface="Calibri" panose="020F0502020204030204" pitchFamily="34" charset="0"/>
                <a:ea typeface="Calibri" panose="020F0502020204030204" pitchFamily="34" charset="0"/>
                <a:cs typeface="Calibri" panose="020F0502020204030204" pitchFamily="34" charset="0"/>
              </a:rPr>
              <a:t>The ARRL Ham Radio License Manual</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will guide you as you </a:t>
            </a:r>
            <a:b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get started in the hobby–as you select your equipment, set-up </a:t>
            </a:r>
            <a:b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your first station and make your first contact.</a:t>
            </a:r>
            <a:r>
              <a:rPr lang="en-US" altLang="en-US" sz="2400" dirty="0">
                <a:solidFill>
                  <a:schemeClr val="bg1"/>
                </a:solidFill>
              </a:rPr>
              <a:t> </a:t>
            </a:r>
          </a:p>
          <a:p>
            <a:pPr algn="ctr" eaLnBrk="1" hangingPunct="1">
              <a:lnSpc>
                <a:spcPts val="2200"/>
              </a:lnSpc>
            </a:pPr>
            <a:endParaRPr lang="en-US" altLang="en-US" sz="2300" dirty="0">
              <a:solidFill>
                <a:schemeClr val="bg1"/>
              </a:solidFill>
            </a:endParaRPr>
          </a:p>
          <a:p>
            <a:pPr marL="3768725" marR="0" lvl="0" indent="-222250">
              <a:lnSpc>
                <a:spcPts val="2000"/>
              </a:lnSpc>
              <a:spcBef>
                <a:spcPts val="0"/>
              </a:spcBef>
              <a:spcAft>
                <a:spcPts val="1200"/>
              </a:spcAft>
              <a:buSzPct val="100000"/>
              <a:buFont typeface="Wingdings" panose="05000000000000000000" pitchFamily="2" charset="2"/>
              <a:buChar char="§"/>
              <a:tabLst>
                <a:tab pos="628650" algn="l"/>
              </a:tabLst>
            </a:pPr>
            <a: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Easy-to-understand “bite-sized” sections</a:t>
            </a: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Pass the 35-question Technician Class license test.</a:t>
            </a:r>
            <a:endParaRPr lang="en-US" sz="2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768725" marR="0" lvl="0" indent="-222250">
              <a:lnSpc>
                <a:spcPts val="2000"/>
              </a:lnSpc>
              <a:spcBef>
                <a:spcPts val="0"/>
              </a:spcBef>
              <a:spcAft>
                <a:spcPts val="1200"/>
              </a:spcAft>
              <a:buSzPct val="100000"/>
              <a:buFont typeface="Wingdings" panose="05000000000000000000" pitchFamily="2" charset="2"/>
              <a:buChar char="§"/>
              <a:tabLst>
                <a:tab pos="628650" algn="l"/>
              </a:tabLst>
            </a:pPr>
            <a: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Includes the latest question pool </a:t>
            </a:r>
            <a:b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with answer key</a:t>
            </a: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for use through </a:t>
            </a:r>
            <a:b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June 30, 2022.</a:t>
            </a:r>
            <a:endParaRPr lang="en-US" sz="2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768725" marR="0" lvl="0" indent="-222250">
              <a:lnSpc>
                <a:spcPts val="2000"/>
              </a:lnSpc>
              <a:spcBef>
                <a:spcPts val="0"/>
              </a:spcBef>
              <a:spcAft>
                <a:spcPts val="1200"/>
              </a:spcAft>
              <a:buSzPct val="100000"/>
              <a:buFont typeface="Wingdings" panose="05000000000000000000" pitchFamily="2" charset="2"/>
              <a:buChar char="§"/>
              <a:tabLst>
                <a:tab pos="628650" algn="l"/>
              </a:tabLst>
            </a:pP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Convenient </a:t>
            </a:r>
            <a: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Spiral Bound Edition</a:t>
            </a: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b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lies flat.</a:t>
            </a:r>
            <a:endParaRPr lang="en-US" sz="2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768725" marR="0" lvl="0" indent="-222250">
              <a:lnSpc>
                <a:spcPts val="2000"/>
              </a:lnSpc>
              <a:spcBef>
                <a:spcPts val="0"/>
              </a:spcBef>
              <a:spcAft>
                <a:spcPts val="1200"/>
              </a:spcAft>
              <a:buSzPct val="100000"/>
              <a:buFont typeface="Wingdings" panose="05000000000000000000" pitchFamily="2" charset="2"/>
              <a:buChar char="§"/>
              <a:tabLst>
                <a:tab pos="628650" algn="l"/>
              </a:tabLst>
            </a:pP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Use with ARRL’s online </a:t>
            </a:r>
            <a: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Exam Review </a:t>
            </a:r>
            <a:b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US" sz="21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for Ham Radio</a:t>
            </a:r>
            <a:r>
              <a:rPr lang="en-US" sz="2100" dirty="0">
                <a:solidFill>
                  <a:schemeClr val="bg1"/>
                </a:solidFill>
                <a:latin typeface="Calibri" panose="020F0502020204030204" pitchFamily="34" charset="0"/>
                <a:ea typeface="Times New Roman" panose="02020603050405020304" pitchFamily="18" charset="0"/>
                <a:cs typeface="Calibri" panose="020F0502020204030204" pitchFamily="34" charset="0"/>
              </a:rPr>
              <a:t>.­­</a:t>
            </a:r>
            <a:endParaRPr lang="en-US" sz="2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eaLnBrk="1" hangingPunct="1">
              <a:lnSpc>
                <a:spcPts val="2200"/>
              </a:lnSpc>
            </a:pPr>
            <a:endParaRPr lang="en-US" altLang="en-US" sz="2800" dirty="0">
              <a:solidFill>
                <a:schemeClr val="bg1"/>
              </a:solidFill>
            </a:endParaRPr>
          </a:p>
          <a:p>
            <a:pPr algn="ctr" eaLnBrk="1" hangingPunct="1"/>
            <a:r>
              <a:rPr lang="en-US" sz="2300" u="sng" dirty="0">
                <a:solidFill>
                  <a:schemeClr val="bg1"/>
                </a:solidFill>
                <a:hlinkClick r:id="rId3">
                  <a:extLst>
                    <a:ext uri="{A12FA001-AC4F-418D-AE19-62706E023703}">
                      <ahyp:hlinkClr xmlns:ahyp="http://schemas.microsoft.com/office/drawing/2018/hyperlinkcolor" val="tx"/>
                    </a:ext>
                  </a:extLst>
                </a:hlinkClick>
              </a:rPr>
              <a:t>www.arrl.org/shop/ham-radio-license-manual</a:t>
            </a:r>
            <a:endParaRPr lang="en-US" altLang="en-US" sz="2300" dirty="0">
              <a:solidFill>
                <a:schemeClr val="bg1"/>
              </a:solidFill>
            </a:endParaRPr>
          </a:p>
          <a:p>
            <a:pPr algn="ctr" eaLnBrk="1" hangingPunct="1"/>
            <a:endParaRPr lang="en-US" altLang="en-US" sz="2800" dirty="0">
              <a:solidFill>
                <a:schemeClr val="bg1"/>
              </a:solidFill>
            </a:endParaRPr>
          </a:p>
        </p:txBody>
      </p:sp>
      <p:pic>
        <p:nvPicPr>
          <p:cNvPr id="10" name="Picture 9">
            <a:extLst>
              <a:ext uri="{FF2B5EF4-FFF2-40B4-BE49-F238E27FC236}">
                <a16:creationId xmlns:a16="http://schemas.microsoft.com/office/drawing/2014/main" id="{20CA04E2-CC56-423B-BA4B-1EC307D555C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rot="-180000">
            <a:off x="787699" y="2366904"/>
            <a:ext cx="3195844" cy="3977703"/>
          </a:xfrm>
          <a:prstGeom prst="rect">
            <a:avLst/>
          </a:prstGeom>
        </p:spPr>
      </p:pic>
    </p:spTree>
    <p:extLst>
      <p:ext uri="{BB962C8B-B14F-4D97-AF65-F5344CB8AC3E}">
        <p14:creationId xmlns:p14="http://schemas.microsoft.com/office/powerpoint/2010/main" val="215507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To learn more…</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To learn more about the endless possibilities of </a:t>
            </a:r>
            <a:br>
              <a:rPr lang="en-US" altLang="en-US" sz="2300" dirty="0">
                <a:solidFill>
                  <a:schemeClr val="bg1"/>
                </a:solidFill>
              </a:rPr>
            </a:br>
            <a:r>
              <a:rPr lang="en-US" altLang="en-US" sz="2300" dirty="0">
                <a:solidFill>
                  <a:schemeClr val="bg1"/>
                </a:solidFill>
              </a:rPr>
              <a:t>Amateur Radio, where the technology is headed, </a:t>
            </a:r>
            <a:br>
              <a:rPr lang="en-US" altLang="en-US" sz="2300" dirty="0">
                <a:solidFill>
                  <a:schemeClr val="bg1"/>
                </a:solidFill>
              </a:rPr>
            </a:br>
            <a:r>
              <a:rPr lang="en-US" altLang="en-US" sz="2300" dirty="0">
                <a:solidFill>
                  <a:schemeClr val="bg1"/>
                </a:solidFill>
              </a:rPr>
              <a:t>and how you can get involved, visit </a:t>
            </a:r>
            <a:br>
              <a:rPr lang="en-US" altLang="en-US" sz="2300" dirty="0">
                <a:solidFill>
                  <a:schemeClr val="bg1"/>
                </a:solidFill>
              </a:rPr>
            </a:br>
            <a:r>
              <a:rPr lang="en-US" altLang="en-US" sz="2300" dirty="0">
                <a:solidFill>
                  <a:schemeClr val="bg1"/>
                </a:solidFill>
              </a:rPr>
              <a:t>ARRL, the national association for Amateur Radio</a:t>
            </a:r>
            <a:r>
              <a:rPr lang="en-US" altLang="en-US" sz="2300" baseline="30000" dirty="0">
                <a:solidFill>
                  <a:schemeClr val="bg1"/>
                </a:solidFill>
              </a:rPr>
              <a:t>®</a:t>
            </a:r>
            <a:r>
              <a:rPr lang="en-US" altLang="en-US" sz="2300" dirty="0">
                <a:solidFill>
                  <a:schemeClr val="bg1"/>
                </a:solidFill>
              </a:rPr>
              <a:t> at </a:t>
            </a:r>
          </a:p>
          <a:p>
            <a:pPr algn="ctr" eaLnBrk="1" hangingPunct="1"/>
            <a:r>
              <a:rPr lang="en-US" sz="2300" dirty="0">
                <a:solidFill>
                  <a:schemeClr val="bg1"/>
                </a:solidFill>
                <a:hlinkClick r:id="rId3">
                  <a:extLst>
                    <a:ext uri="{A12FA001-AC4F-418D-AE19-62706E023703}">
                      <ahyp:hlinkClr xmlns:ahyp="http://schemas.microsoft.com/office/drawing/2018/hyperlinkcolor" val="tx"/>
                    </a:ext>
                  </a:extLst>
                </a:hlinkClick>
              </a:rPr>
              <a:t>www.arrl.org</a:t>
            </a:r>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5" name="Picture 4">
            <a:extLst>
              <a:ext uri="{FF2B5EF4-FFF2-40B4-BE49-F238E27FC236}">
                <a16:creationId xmlns:a16="http://schemas.microsoft.com/office/drawing/2014/main" id="{3AB026A8-EBA4-4CBE-BDF3-6F3AAFB8A7B3}"/>
              </a:ext>
            </a:extLst>
          </p:cNvPr>
          <p:cNvPicPr>
            <a:picLocks noChangeAspect="1"/>
          </p:cNvPicPr>
          <p:nvPr/>
        </p:nvPicPr>
        <p:blipFill>
          <a:blip r:embed="rId4"/>
          <a:stretch>
            <a:fillRect/>
          </a:stretch>
        </p:blipFill>
        <p:spPr>
          <a:xfrm>
            <a:off x="1600200" y="3686025"/>
            <a:ext cx="6113447" cy="2775645"/>
          </a:xfrm>
          <a:prstGeom prst="rect">
            <a:avLst/>
          </a:prstGeom>
        </p:spPr>
      </p:pic>
    </p:spTree>
    <p:extLst>
      <p:ext uri="{BB962C8B-B14F-4D97-AF65-F5344CB8AC3E}">
        <p14:creationId xmlns:p14="http://schemas.microsoft.com/office/powerpoint/2010/main" val="109337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685800" y="457200"/>
            <a:ext cx="75438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All around you…</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With more than 740,000 practitioners in the US and 1.75 million worldwide, there are federally licensed Amateur Radio operators everywhere - in your neighborhood, in your workplace, and in your schools.</a:t>
            </a: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5" name="Picture 2" descr="https://uc1be950b6acf4e934f050689977.previews.dropboxusercontent.com/p/thumb/AAeaa9nfuK2NW7zE9C6jWNq-V1An8QtuxZLwPshZT17KyrFkRkvPxMo5sa78lCSw3eofMIbQ5bzgTyA0-aMVk3_APCvyWm9DzElwfuWjfttLbPtQGmbFw6PgOftjnlHZyF4mUBdX8A2OqCQAy4bHTwzh5Kly_2S6Kq0Jq98XcabeL7YTlSRwA3rrH5Wzg0E4kSJDkmOSKqcTJz2wG2PWchyeYQ-O2Kl8armcieO8WNq38DAPlhFoXAc1HTwNERUng9uzPpqg1rlmA-R6bIowalFgHhrLpGfqVCgr_iI2QTokL3hwS8_pfJcoFAPJozpsSV6OYUS_Jxsl3O3wihbct4y2HKnEmtxVaG-9Iql8GUhSdtkJxK0BNan28ZwIoQ2YiqqEkkWTKoc7Is4tojVegOvZ187BJzZYRTfOEPTOP9uzEw/p.jpeg?fv_content=true&amp;size_mode=5">
            <a:extLst>
              <a:ext uri="{FF2B5EF4-FFF2-40B4-BE49-F238E27FC236}">
                <a16:creationId xmlns:a16="http://schemas.microsoft.com/office/drawing/2014/main" id="{992EDDC4-F641-4B66-8562-BEB7AE0D5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956"/>
            <a:ext cx="4992354" cy="331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98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Wherever you go…</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People just like you use ham radio to communicate without relying on the internet or a cell phone network, and it can go wherever you go. You can hike a trail, climb a mountain, or paddle a river, and take your radio with you.</a:t>
            </a: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6" name="Picture 12" descr="https://ucb4969856d3676ddacbbc7c93ec.previews.dropboxusercontent.com/p/thumb/AAeH-rwmvli6xibgbdDPiwyeebCa6mUfSx1S_MWa2M2mbdiToyU0ROQsW4QpLvdanPsShVufUMlMYLRGEjwhm5rlzV2atzLCyh7OQGLMcdkemBuZoc7EdEABxgy6RAhbgRiMb8JbfslTHQ1a4fqNl44a0I-aBrpwypOujXbPc3uEnCalmI7TPmn-xQNPLF814Ytqqx1hjsvKdvxc8mGLjXyLB4IeU-agRqQ0quE7dGmXn-2N5gwPrukzSob1vsQGBFk0phnVSiz3zN0d5iIWwcA2pzS3svJdlLEhEGu45iREPJDYp7pFIuSH2imsD3-bOfTfWtrxHqeqeA_LX-gRLlJXupM-t-TtNvtdCzDVkM3CdaNqeTR7tmEQfVgIgJvYREHAwrqWEefjOBuxbQJC0iYvGQJiy6UM22iPvBBt-6Ip7w/p.jpeg?fv_content=true&amp;size_mode=5">
            <a:extLst>
              <a:ext uri="{FF2B5EF4-FFF2-40B4-BE49-F238E27FC236}">
                <a16:creationId xmlns:a16="http://schemas.microsoft.com/office/drawing/2014/main" id="{87BD773C-8C22-4E15-BED9-A29A0BEA2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28521"/>
            <a:ext cx="4586794" cy="333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419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Outer space…</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Ham radio even reaches as far as outer space. Ham radio operators can talk to astronauts aboard the International Space Station, talk to other operators through satellites orbiting Earth, and even bounce their radio signals </a:t>
            </a:r>
            <a:br>
              <a:rPr lang="en-US" altLang="en-US" sz="2300" dirty="0">
                <a:solidFill>
                  <a:schemeClr val="bg1"/>
                </a:solidFill>
              </a:rPr>
            </a:br>
            <a:r>
              <a:rPr lang="en-US" altLang="en-US" sz="2300" dirty="0">
                <a:solidFill>
                  <a:schemeClr val="bg1"/>
                </a:solidFill>
              </a:rPr>
              <a:t>off the moon and back.</a:t>
            </a: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7" name="Picture 14" descr="https://uc44bd3946efa9349c038e48cfe6.previews.dropboxusercontent.com/p/thumb/AAcAYy5U3ZeH9nPsQtdkMK9ps7Nzc3uI4pnjs2VLOPJFBpABrs2FxdwLzeyBM8FPUMf-VpSL2z8piPU0fOXolO__hI6dDVyUZBf2IDEGd3I_T8hJERU0JujgNEwmLdcEsK4US2gYtF9dnViz24oUDZqogExhCilGJ_T7elau2wZiMHpGdPAOMwW2WpScJWxT-V_ttWgVPGqucSDLVkNgWvPY6AxtD0EWhXTghqXiTPjqsJCB9mlavQ6mpGcBm5dJ2cyt_H3a5eEt9n6nSQOvNb0g6gVEaHbGlVvLrHDtwv15C5lZKvoFtpY5vXBmUqeRuEyZbEXVPY2fdsgRImAEfntw--n7epFVjNg3sYU07rkIQwBo6xpAad4zCr4gvovI48jkqDXkdZv0cgATb4N81io5mtTzCp8g0e5DagyLhpSriw/p.jpeg?size=800x600&amp;size_mode=3">
            <a:extLst>
              <a:ext uri="{FF2B5EF4-FFF2-40B4-BE49-F238E27FC236}">
                <a16:creationId xmlns:a16="http://schemas.microsoft.com/office/drawing/2014/main" id="{2A739686-BD1B-44E1-BB10-F3A0AC9D6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857" y="3505295"/>
            <a:ext cx="4572143" cy="304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60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Public service…</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The Amateur Radio Service is a valued element of neighborhoods and municipalities across the US. In </a:t>
            </a:r>
            <a:br>
              <a:rPr lang="en-US" altLang="en-US" sz="2300" dirty="0">
                <a:solidFill>
                  <a:schemeClr val="bg1"/>
                </a:solidFill>
              </a:rPr>
            </a:br>
            <a:r>
              <a:rPr lang="en-US" altLang="en-US" sz="2300" dirty="0">
                <a:solidFill>
                  <a:schemeClr val="bg1"/>
                </a:solidFill>
              </a:rPr>
              <a:t>times of disaster, when regular communications </a:t>
            </a:r>
            <a:br>
              <a:rPr lang="en-US" altLang="en-US" sz="2300" dirty="0">
                <a:solidFill>
                  <a:schemeClr val="bg1"/>
                </a:solidFill>
              </a:rPr>
            </a:br>
            <a:r>
              <a:rPr lang="en-US" altLang="en-US" sz="2300" dirty="0">
                <a:solidFill>
                  <a:schemeClr val="bg1"/>
                </a:solidFill>
              </a:rPr>
              <a:t>channels fail, the Amateur Radio Service works </a:t>
            </a:r>
            <a:br>
              <a:rPr lang="en-US" altLang="en-US" sz="2300" dirty="0">
                <a:solidFill>
                  <a:schemeClr val="bg1"/>
                </a:solidFill>
              </a:rPr>
            </a:br>
            <a:r>
              <a:rPr lang="en-US" altLang="en-US" sz="2300" dirty="0">
                <a:solidFill>
                  <a:schemeClr val="bg1"/>
                </a:solidFill>
              </a:rPr>
              <a:t>with public service agencies…</a:t>
            </a: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5" name="Picture 2" descr="https://attachments.office.net/owa/kbickell@arrl.org/service.svc/s/GetAttachmentThumbnail?id=AAMkADdjZDBmNGU3LTlmMmMtNDdlNy05YmM4LTI1YjY2ZWRjMDhkZABGAAAAAADiH5tNCDimS4KoB4JoTyouBwB95mgYDSq0RJKWY7qNMXEvAAAAMpNiAABOhWhBbEGxSIno9KdeD7bAAAAkQOdYAAABEgAQAKAgvT9HRHVOvHswD0%2FhAmo%3D&amp;thumbnailType=2&amp;owa=outlook.office.com&amp;scriptVer=2019052703.06&amp;X-OWA-CANARY=paLQSxJbCES2m5v_Tho2AtAOZU3w6dYYdHjJPUoHdBYNJ7n3lpDmOU66SlVwmbrD04NIp1c6gUE.&amp;token=eyJhbGciOiJSUzI1NiIsImtpZCI6IjA2MDBGOUY2NzQ2MjA3MzdFNzM0MDRFMjg3QzQ1QTgxOENCN0NFQjgiLCJ4NXQiOiJCZ0Q1OW5SaUJ6Zm5OQVRpaDhSYWdZeTN6cmciLCJ0eXAiOiJKV1QifQ.eyJ2ZXIiOiJFeGNoYW5nZS5DYWxsYmFjay5WMSIsImFwcGN0eHNlbmRlciI6Ik93YURvd25sb2FkQGJhYTIxZDBmLTczMDEtNDBmZS1iZGQ2LTAzZDQ0M2E4YzIxOCIsImFwcGN0eCI6IntcIm1zZXhjaHByb3RcIjpcIm93YVwiLFwicHJpbWFyeXNpZFwiOlwiUy0xLTUtMjEtMzMyMDIxOTg5NS0xMjE1NDYxMC0zMTUzNDE1ODU3LTc3OTU2MjVcIixcInB1aWRcIjpcIjExNTM3NjU5MzIzOTA4NzcyMDVcIixcIm9pZFwiOlwiMWJkNTM3YmItZWViYi00NWE1LWFlYTgtZmY3MDk2MWYwZmViXCIsXCJzY29wZVwiOlwiT3dhRG93bmxvYWRcIn0iLCJuYmYiOjE1NTk3NjQ3NTgsImV4cCI6MTU1OTc2NTM1OCwiaXNzIjoiMDAwMDAwMDItMDAwMC0wZmYxLWNlMDAtMDAwMDAwMDAwMDAwQGJhYTIxZDBmLTczMDEtNDBmZS1iZGQ2LTAzZDQ0M2E4YzIxOCIsImF1ZCI6IjAwMDAwMDAyLTAwMDAtMGZmMS1jZTAwLTAwMDAwMDAwMDAwMC9hdHRhY2htZW50cy5vZmZpY2UubmV0QGJhYTIxZDBmLTczMDEtNDBmZS1iZGQ2LTAzZDQ0M2E4YzIxOCJ9.J3oMKocvO0nid3yvbe8dlg4WU4CEI-FW1lZGPQkpHH3k4k3XlaDZhkrP7e-FpfQAx0sAMnOhic0Mpa1b5Jpc6Z9oFfgjM2d4C2pkYBTEyUj-rX9jvO_K54iWYDa6F1OUxT-TuKZhh2eYiFGXgvwUBvOqNaBC0liraLGZecUeyF8yoEd3OqYR_bf7wpBUOXsk1LFUTrIAtf8eGC3eXzznG5j60xnTwLYyOtEa9MaPOHA4QJkhKEmLsd9pEia87cgJP2mvdEQzG8xR4nAhHuwyHJ0fGEif01nO9lGYL2pon6r6PSsh1FF1GcSqqCqfWsc2zyP9OGVl73cs_tVrshP_aQ&amp;animation=true">
            <a:extLst>
              <a:ext uri="{FF2B5EF4-FFF2-40B4-BE49-F238E27FC236}">
                <a16:creationId xmlns:a16="http://schemas.microsoft.com/office/drawing/2014/main" id="{D320B6F0-3EF3-40DD-B587-173C837A1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5052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97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Community events…</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…such as FEMA, the American Red Cross, and the Salvation Army to assist emergency communications efforts. Amateurs can also use their radios to volunteer within their communities, providing communications for events like county fairs, parades, and road races. </a:t>
            </a:r>
          </a:p>
          <a:p>
            <a:pPr algn="ctr" eaLnBrk="1" hangingPunct="1"/>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6" name="Picture 18" descr="https://uca275f575935c57e2f0333ddcef.previews.dropboxusercontent.com/p/thumb/AAcCWJtafpq6EbPX7vHHb9Pa1Q9JDr7c1jOhKRMYUGC4ykLOq0Eb-_5XvVIwLzvKCHWwyQkYNKq6iss5vQIckcWSTrw5apQXZQDGO3E68DUoY_vxupxBr0-LrP3SzJxymwOyRXJmxBLAx6J6_flEAyeMDWodis5PrU2rBFYrcfQs_fzvi93OlI9B31eSGkOXO7y-O77NEOfbWm395vExVuM9r13NFnSx4CnT-G_D-SS5rdtzCpjxOFPYsXB8TMLH3EGjGJ4WzpCs2gGNc9vZWGPNin74wJ7Mkat8CBMPTB1OnRQXpvLOj2R3jW9WxehIbGs1RrXy90DwKsSZ3CJS9A-xMzVKxBSm4g2oX5RBeI89UFEA6WhvdFpBvAIU-qwACJONSaEHRG8HX7NaBlIP9TDmSudl7bP8u0xaOyS5gPOabg/p.jpeg?fv_content=true&amp;size_mode=5">
            <a:extLst>
              <a:ext uri="{FF2B5EF4-FFF2-40B4-BE49-F238E27FC236}">
                <a16:creationId xmlns:a16="http://schemas.microsoft.com/office/drawing/2014/main" id="{850F14CE-9E7C-4AD5-9D7E-07040376E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536933"/>
            <a:ext cx="4136090" cy="308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97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Get licensed…</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Although people get involved with Amateur Radio for many reasons, they all pass a test to earn the Federal Communications Commission license that shows they have </a:t>
            </a:r>
            <a:br>
              <a:rPr lang="en-US" altLang="en-US" sz="2300" dirty="0">
                <a:solidFill>
                  <a:schemeClr val="bg1"/>
                </a:solidFill>
              </a:rPr>
            </a:br>
            <a:r>
              <a:rPr lang="en-US" altLang="en-US" sz="2300" dirty="0">
                <a:solidFill>
                  <a:schemeClr val="bg1"/>
                </a:solidFill>
              </a:rPr>
              <a:t>a basic knowledge of the principles of electricity, radio technology, and operating rules. </a:t>
            </a:r>
          </a:p>
          <a:p>
            <a:pPr algn="ctr" eaLnBrk="1" hangingPunct="1"/>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5" name="Picture 20" descr="https://uc5ed535ec482055ec402162069c.previews.dropboxusercontent.com/p/thumb/AAeo0bD7IoXXVE_SWKCOAPyqTnJiEWOKGf3bfIVrhu0p-VYgzLP7f4MlJUiutsobDUBqxhb1cngdUcJnQHGPUahFS87KNT33gG-fU7s07BjTpQYAe22QbtihpRlg7Qif9oRUQrSdD4tHXqcfT41ij5JUDPrdPn5e1-jA6PTN8ldZtfItBAQrN2nU8GpjXUwnnay1n0J80DNuDVDJbAlkBPg7NmRSazABOq9rvcbswqqSLdc2zKRS2eXFAxIcTSmpcmxRMrJ9c7Xxuk9VKUhv5AYt_LdEPClPSsH6FV7kRi9jF4WO8pH_i8olX1NfopfdDEas6KrE0q9fjeCkiiLIUzivX9rwSYXPW0xB1ZtEzpVayGVI0ccHXtSFPUqZpH54EBjQfR6BAnGd_6F5j12MuS4NM7A5RPNhGLgJ7sZJbo8BHw/p.jpeg?fv_content=true&amp;size_mode=5">
            <a:extLst>
              <a:ext uri="{FF2B5EF4-FFF2-40B4-BE49-F238E27FC236}">
                <a16:creationId xmlns:a16="http://schemas.microsoft.com/office/drawing/2014/main" id="{52CCE42B-4CF7-413D-AC5C-0495AB203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530501"/>
            <a:ext cx="4648200" cy="308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95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Education…</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This knowledge has practical, everyday applications that educators have used to teach science, technology, engineering, and math concepts. Lots of hams got into the hobby as kids and followed their interest in radio to exciting careers as astronauts, engineers, pilots, and more.</a:t>
            </a:r>
          </a:p>
          <a:p>
            <a:pPr algn="ctr" eaLnBrk="1" hangingPunct="1"/>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6" name="Picture 8" descr="https://uc149f4f553cbfa7624b37731a76.previews.dropboxusercontent.com/p/thumb/AAe4ppVIr5-1kjZsUcgOnEdYHlX57aSndhtWwrVYpEqHMcmO4FrK7-_xi0uwVDuiRnqWRmjrLpPdLIA9m1SmizaRgIIXdzMN8-63N78Nc0P1jP-bJ8NBWHGGu2ijOtpNzYaeMKkLE_svUNnQ1sMBB_EOoTHcqVu3DDYZ9JDToG4CQrsJaHOR-EBjmUQ4dTp_0oMS8dHXfzjuszTBZTn3lLekwMBxgPr7fgkoaPstmg1Kez-9n2fw7dkADdah-_X9Iajz3rWGbTat0H6T8XPiE6BmwNkOiomk-vA7hsg3_3kCxvADQw21oWBdMH7UH95e0YljnqJTZ6b9GiTDN8aA5vL7ziUaOcLcV0qg7TUDiWISnAhMtuNGwLyQf1H9j-8T2QIAxUo-iDIQRrn3jIoIj6uo0hLwHe6haRESF6rntPHIjw/p.jpeg?fv_content=true&amp;size_mode=5">
            <a:extLst>
              <a:ext uri="{FF2B5EF4-FFF2-40B4-BE49-F238E27FC236}">
                <a16:creationId xmlns:a16="http://schemas.microsoft.com/office/drawing/2014/main" id="{C5586010-2047-4814-8844-B2251354F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528486"/>
            <a:ext cx="4568830" cy="304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59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a:extLst>
              <a:ext uri="{FF2B5EF4-FFF2-40B4-BE49-F238E27FC236}">
                <a16:creationId xmlns:a16="http://schemas.microsoft.com/office/drawing/2014/main" id="{B2135CB2-4113-4CF1-8990-1A89160EC97F}"/>
              </a:ext>
            </a:extLst>
          </p:cNvPr>
          <p:cNvSpPr>
            <a:spLocks noChangeArrowheads="1"/>
          </p:cNvSpPr>
          <p:nvPr/>
        </p:nvSpPr>
        <p:spPr bwMode="auto">
          <a:xfrm>
            <a:off x="457200" y="457200"/>
            <a:ext cx="8153400"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solidFill>
                <a:schemeClr val="bg1"/>
              </a:solidFill>
            </a:endParaRPr>
          </a:p>
          <a:p>
            <a:pPr algn="ctr" eaLnBrk="1" hangingPunct="1"/>
            <a:r>
              <a:rPr lang="en-US" altLang="en-US" sz="3600" b="1" dirty="0">
                <a:solidFill>
                  <a:schemeClr val="bg1"/>
                </a:solidFill>
              </a:rPr>
              <a:t>Communication…</a:t>
            </a:r>
          </a:p>
          <a:p>
            <a:pPr algn="ctr" eaLnBrk="1" hangingPunct="1"/>
            <a:endParaRPr lang="en-US" altLang="en-US" sz="1200" b="1" dirty="0">
              <a:solidFill>
                <a:schemeClr val="bg1"/>
              </a:solidFill>
            </a:endParaRPr>
          </a:p>
          <a:p>
            <a:pPr algn="ctr" eaLnBrk="1" hangingPunct="1"/>
            <a:r>
              <a:rPr lang="en-US" altLang="en-US" sz="2300" dirty="0">
                <a:solidFill>
                  <a:schemeClr val="bg1"/>
                </a:solidFill>
              </a:rPr>
              <a:t>The ham radio frequencies begin below the AM broadcast band, and extend into extremely high microwave </a:t>
            </a:r>
            <a:br>
              <a:rPr lang="en-US" altLang="en-US" sz="2300" dirty="0">
                <a:solidFill>
                  <a:schemeClr val="bg1"/>
                </a:solidFill>
              </a:rPr>
            </a:br>
            <a:r>
              <a:rPr lang="en-US" altLang="en-US" sz="2300" dirty="0">
                <a:solidFill>
                  <a:schemeClr val="bg1"/>
                </a:solidFill>
              </a:rPr>
              <a:t>frequencies. Ham radio operators use these </a:t>
            </a:r>
            <a:br>
              <a:rPr lang="en-US" altLang="en-US" sz="2300" dirty="0">
                <a:solidFill>
                  <a:schemeClr val="bg1"/>
                </a:solidFill>
              </a:rPr>
            </a:br>
            <a:r>
              <a:rPr lang="en-US" altLang="en-US" sz="2300" dirty="0">
                <a:solidFill>
                  <a:schemeClr val="bg1"/>
                </a:solidFill>
              </a:rPr>
              <a:t>frequencies to communicate with each other…</a:t>
            </a:r>
          </a:p>
          <a:p>
            <a:pPr algn="ctr" eaLnBrk="1" hangingPunct="1"/>
            <a:endParaRPr lang="en-US" altLang="en-US" sz="2300" dirty="0">
              <a:solidFill>
                <a:schemeClr val="bg1"/>
              </a:solidFill>
            </a:endParaRPr>
          </a:p>
          <a:p>
            <a:pPr algn="ctr" eaLnBrk="1" hangingPunct="1"/>
            <a:endParaRPr lang="en-US" altLang="en-US" sz="2800" dirty="0">
              <a:solidFill>
                <a:schemeClr val="bg1"/>
              </a:solidFill>
            </a:endParaRPr>
          </a:p>
          <a:p>
            <a:pPr algn="ctr" eaLnBrk="1" hangingPunct="1"/>
            <a:endParaRPr lang="en-US" altLang="en-US" sz="2800" dirty="0">
              <a:solidFill>
                <a:schemeClr val="bg1"/>
              </a:solidFill>
            </a:endParaRPr>
          </a:p>
          <a:p>
            <a:pPr algn="ctr" eaLnBrk="1" hangingPunct="1"/>
            <a:r>
              <a:rPr lang="en-US" altLang="en-US" sz="2800" dirty="0">
                <a:solidFill>
                  <a:schemeClr val="bg1"/>
                </a:solidFill>
              </a:rPr>
              <a:t> </a:t>
            </a:r>
          </a:p>
        </p:txBody>
      </p:sp>
      <p:pic>
        <p:nvPicPr>
          <p:cNvPr id="5" name="Picture 26" descr="https://ucb6a4c47dab9712ed6409b65d2c.previews.dropboxusercontent.com/p/thumb/AAcnxy90r-BL7Q61iv5NncyaVqFxuWa2FzcY1TxxnBdoRpUC40nTOLaFRHpq5YqSVerOHDSh4VaNJn4ZfK59qvCtDdJCk6utVRz7Zp5By_m1uL4A20_4aR_Xc45qXFFN122UJ1NjRPGTY_pyo3BEdKO4qCXzxMv1w3qQZaeDbNZdScqEK0QepEL18-9iZcPVXTY6eM9ARGE7aHLVIyM3rcoV8Dp4ve9MCXPJhDUkYP4x0h7V96dNYB4FgMgZOqoU2_3Lj5W0NA6gOjYPfSQjzdcnwv1VGs__YcN5GPJZSjdulmHz0pyCE-nrpI_gP9Q6hyxYFVtMw5OSBgZVwc9BpWYZDaSPOTy5LQNL4bLgP4uhk4YieTY6j4nAqwU8Z5HcpZPXrOWXX3vdF7AGkfCImoBfuGpYbKfz9zmlEdGEmeHIwA/p.jpeg?fv_content=true&amp;size_mode=5">
            <a:extLst>
              <a:ext uri="{FF2B5EF4-FFF2-40B4-BE49-F238E27FC236}">
                <a16:creationId xmlns:a16="http://schemas.microsoft.com/office/drawing/2014/main" id="{BD8FC36C-AFCB-4F0A-AC6D-0DF6CBE6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343" y="3200401"/>
            <a:ext cx="447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77065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TotalTime>
  <Words>430</Words>
  <Application>Microsoft Office PowerPoint</Application>
  <PresentationFormat>On-screen Show (4:3)</PresentationFormat>
  <Paragraphs>128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Bickell, Kris, K1BIC</dc:creator>
  <cp:lastModifiedBy>Bickell, Kris, K1BIC</cp:lastModifiedBy>
  <cp:revision>15</cp:revision>
  <dcterms:created xsi:type="dcterms:W3CDTF">2019-06-07T14:33:36Z</dcterms:created>
  <dcterms:modified xsi:type="dcterms:W3CDTF">2019-07-03T20:02:50Z</dcterms:modified>
</cp:coreProperties>
</file>